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Lst>
  <p:notesMasterIdLst>
    <p:notesMasterId r:id="rId66"/>
  </p:notesMasterIdLst>
  <p:sldIdLst>
    <p:sldId id="1720" r:id="rId9"/>
    <p:sldId id="4751" r:id="rId10"/>
    <p:sldId id="4730" r:id="rId11"/>
    <p:sldId id="10545" r:id="rId12"/>
    <p:sldId id="10557" r:id="rId13"/>
    <p:sldId id="4478" r:id="rId14"/>
    <p:sldId id="267" r:id="rId15"/>
    <p:sldId id="1847" r:id="rId16"/>
    <p:sldId id="10543" r:id="rId17"/>
    <p:sldId id="10181" r:id="rId18"/>
    <p:sldId id="4741" r:id="rId19"/>
    <p:sldId id="8357" r:id="rId20"/>
    <p:sldId id="10546" r:id="rId21"/>
    <p:sldId id="10561" r:id="rId22"/>
    <p:sldId id="261" r:id="rId23"/>
    <p:sldId id="10556" r:id="rId24"/>
    <p:sldId id="10553" r:id="rId25"/>
    <p:sldId id="10555" r:id="rId26"/>
    <p:sldId id="1721" r:id="rId27"/>
    <p:sldId id="10558" r:id="rId28"/>
    <p:sldId id="2076136552" r:id="rId29"/>
    <p:sldId id="4400" r:id="rId30"/>
    <p:sldId id="2076136549" r:id="rId31"/>
    <p:sldId id="2076136551" r:id="rId32"/>
    <p:sldId id="10559" r:id="rId33"/>
    <p:sldId id="4742" r:id="rId34"/>
    <p:sldId id="4748" r:id="rId35"/>
    <p:sldId id="2076136546" r:id="rId36"/>
    <p:sldId id="2076136545" r:id="rId37"/>
    <p:sldId id="10560" r:id="rId38"/>
    <p:sldId id="2076136548" r:id="rId39"/>
    <p:sldId id="2076136547" r:id="rId40"/>
    <p:sldId id="2076136550" r:id="rId41"/>
    <p:sldId id="4370" r:id="rId42"/>
    <p:sldId id="4367" r:id="rId43"/>
    <p:sldId id="4735" r:id="rId44"/>
    <p:sldId id="4746" r:id="rId45"/>
    <p:sldId id="4747" r:id="rId46"/>
    <p:sldId id="4749" r:id="rId47"/>
    <p:sldId id="4750" r:id="rId48"/>
    <p:sldId id="4743" r:id="rId49"/>
    <p:sldId id="259" r:id="rId50"/>
    <p:sldId id="2009" r:id="rId51"/>
    <p:sldId id="304" r:id="rId52"/>
    <p:sldId id="2014" r:id="rId53"/>
    <p:sldId id="2015" r:id="rId54"/>
    <p:sldId id="2012" r:id="rId55"/>
    <p:sldId id="2002" r:id="rId56"/>
    <p:sldId id="2016" r:id="rId57"/>
    <p:sldId id="2017" r:id="rId58"/>
    <p:sldId id="2018" r:id="rId59"/>
    <p:sldId id="2011" r:id="rId60"/>
    <p:sldId id="2019" r:id="rId61"/>
    <p:sldId id="2022" r:id="rId62"/>
    <p:sldId id="2023" r:id="rId63"/>
    <p:sldId id="2024" r:id="rId64"/>
    <p:sldId id="202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Fundamentals of Azure SQL" id="{29528B48-00F9-4DAD-98AF-1A008D43584E}">
          <p14:sldIdLst>
            <p14:sldId id="10556"/>
            <p14:sldId id="10553"/>
            <p14:sldId id="10555"/>
            <p14:sldId id="1721"/>
            <p14:sldId id="10558"/>
            <p14:sldId id="2076136552"/>
            <p14:sldId id="4400"/>
            <p14:sldId id="2076136549"/>
            <p14:sldId id="2076136551"/>
          </p14:sldIdLst>
        </p14:section>
        <p14:section name="4.3 Migrating to Azure SQL" id="{9C5EE74B-28CB-410D-B694-A4F596A7F326}">
          <p14:sldIdLst>
            <p14:sldId id="10559"/>
            <p14:sldId id="4742"/>
            <p14:sldId id="4748"/>
            <p14:sldId id="2076136546"/>
            <p14:sldId id="2076136545"/>
            <p14:sldId id="10560"/>
            <p14:sldId id="2076136548"/>
            <p14:sldId id="2076136547"/>
          </p14:sldIdLst>
        </p14:section>
        <p14:section name="4.4 Database Discovery and Assessment" id="{670E4B50-7204-437B-AC07-CE579FD80BD0}">
          <p14:sldIdLst>
            <p14:sldId id="2076136550"/>
            <p14:sldId id="4370"/>
            <p14:sldId id="4367"/>
          </p14:sldIdLst>
        </p14:section>
        <p14:section name="Appendix" id="{A2B8C6C0-13D5-4E39-B548-621033105ED1}">
          <p14:sldIdLst>
            <p14:sldId id="4735"/>
            <p14:sldId id="4746"/>
            <p14:sldId id="4747"/>
            <p14:sldId id="4749"/>
            <p14:sldId id="4750"/>
            <p14:sldId id="4743"/>
            <p14:sldId id="259"/>
            <p14:sldId id="2009"/>
            <p14:sldId id="304"/>
            <p14:sldId id="2014"/>
            <p14:sldId id="2015"/>
            <p14:sldId id="2012"/>
            <p14:sldId id="2002"/>
            <p14:sldId id="2016"/>
            <p14:sldId id="2017"/>
            <p14:sldId id="2018"/>
            <p14:sldId id="2011"/>
            <p14:sldId id="2019"/>
            <p14:sldId id="2022"/>
            <p14:sldId id="2023"/>
            <p14:sldId id="2024"/>
            <p14:sldId id="20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3" autoAdjust="0"/>
    <p:restoredTop sz="81404" autoAdjust="0"/>
  </p:normalViewPr>
  <p:slideViewPr>
    <p:cSldViewPr snapToGrid="0">
      <p:cViewPr varScale="1">
        <p:scale>
          <a:sx n="81" d="100"/>
          <a:sy n="81" d="100"/>
        </p:scale>
        <p:origin x="132"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aseline="0" dirty="0"/>
            <a:t>Gain Performance with </a:t>
          </a:r>
          <a:r>
            <a:rPr lang="en-US" b="1" baseline="0" dirty="0"/>
            <a:t>no application changes</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Intelligent Query Processing</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dirty="0"/>
            <a:t>Need to </a:t>
          </a:r>
          <a:r>
            <a:rPr lang="en-US" b="1" dirty="0"/>
            <a:t>classify</a:t>
          </a:r>
          <a:r>
            <a:rPr lang="en-US" dirty="0"/>
            <a:t> and </a:t>
          </a:r>
          <a:r>
            <a:rPr lang="en-US" b="1" dirty="0"/>
            <a:t>audit</a:t>
          </a:r>
          <a:r>
            <a:rPr lang="en-US" dirty="0"/>
            <a:t> your data?</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Data Classification and Auditing</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dgm:spPr/>
      <dgm:t>
        <a:bodyPr/>
        <a:lstStyle/>
        <a:p>
          <a:r>
            <a:rPr lang="en-US" baseline="0" dirty="0"/>
            <a:t>Long running transactions affect your </a:t>
          </a:r>
          <a:r>
            <a:rPr lang="en-US" b="1" baseline="0" dirty="0"/>
            <a:t>availability</a:t>
          </a:r>
          <a:endParaRPr lang="en-US" b="1" dirty="0"/>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Accelerated Database Recovery</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dgm:spPr>
        <a:solidFill>
          <a:schemeClr val="bg1">
            <a:lumMod val="85000"/>
          </a:schemeClr>
        </a:solidFill>
      </dgm:spPr>
      <dgm:t>
        <a:bodyPr/>
        <a:lstStyle/>
        <a:p>
          <a:r>
            <a:rPr lang="en-US" baseline="0" dirty="0">
              <a:solidFill>
                <a:schemeClr val="tx1"/>
              </a:solidFill>
            </a:rPr>
            <a:t>Want external access with </a:t>
          </a:r>
          <a:r>
            <a:rPr lang="en-US" b="1" baseline="0" dirty="0">
              <a:solidFill>
                <a:schemeClr val="tx1"/>
              </a:solidFill>
            </a:rPr>
            <a:t>no data movement</a:t>
          </a:r>
          <a:r>
            <a:rPr lang="en-US" baseline="0" dirty="0">
              <a:solidFill>
                <a:schemeClr val="tx1"/>
              </a:solidFill>
            </a:rPr>
            <a:t>?</a:t>
          </a:r>
          <a:endParaRPr lang="en-US" dirty="0">
            <a:solidFill>
              <a:schemeClr val="tx1"/>
            </a:solidFill>
          </a:endParaRP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dgm:spPr>
        <a:solidFill>
          <a:schemeClr val="bg1">
            <a:lumMod val="85000"/>
          </a:schemeClr>
        </a:solidFill>
      </dgm:spPr>
      <dgm:t>
        <a:bodyPr/>
        <a:lstStyle/>
        <a:p>
          <a:r>
            <a:rPr lang="en-US" dirty="0"/>
            <a:t>Data Virtualization</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1C34D586-7C48-4117-BCE5-4DA9B974814B}">
      <dgm:prSet/>
      <dgm:spPr>
        <a:solidFill>
          <a:schemeClr val="bg1">
            <a:lumMod val="85000"/>
          </a:schemeClr>
        </a:solidFill>
      </dgm:spPr>
      <dgm:t>
        <a:bodyPr/>
        <a:lstStyle/>
        <a:p>
          <a:r>
            <a:rPr lang="en-US" dirty="0">
              <a:solidFill>
                <a:schemeClr val="tx1"/>
              </a:solidFill>
            </a:rPr>
            <a:t> Is SQL Server on Linux and Containers </a:t>
          </a:r>
          <a:r>
            <a:rPr lang="en-US" b="1" dirty="0">
              <a:solidFill>
                <a:schemeClr val="tx1"/>
              </a:solidFill>
            </a:rPr>
            <a:t>compatible</a:t>
          </a:r>
          <a:r>
            <a:rPr lang="en-US" dirty="0">
              <a:solidFill>
                <a:schemeClr val="tx1"/>
              </a:solidFill>
            </a:rPr>
            <a:t>?</a:t>
          </a:r>
        </a:p>
      </dgm:t>
    </dgm:pt>
    <dgm:pt modelId="{5579661E-5DBD-4506-AFE2-DE8971DEE8A7}" type="parTrans" cxnId="{CB5D84D0-4085-4074-BBC6-4D5A03818E2D}">
      <dgm:prSet/>
      <dgm:spPr/>
      <dgm:t>
        <a:bodyPr/>
        <a:lstStyle/>
        <a:p>
          <a:endParaRPr lang="en-US"/>
        </a:p>
      </dgm:t>
    </dgm:pt>
    <dgm:pt modelId="{3418FFA8-A34D-48E3-BBCC-8DA1146AEF30}" type="sibTrans" cxnId="{CB5D84D0-4085-4074-BBC6-4D5A03818E2D}">
      <dgm:prSet/>
      <dgm:spPr/>
      <dgm:t>
        <a:bodyPr/>
        <a:lstStyle/>
        <a:p>
          <a:endParaRPr lang="en-US"/>
        </a:p>
      </dgm:t>
    </dgm:pt>
    <dgm:pt modelId="{B79143E7-02D7-4028-95AC-C3309CE9A8D5}">
      <dgm:prSet/>
      <dgm:spPr>
        <a:solidFill>
          <a:schemeClr val="bg1">
            <a:lumMod val="85000"/>
          </a:schemeClr>
        </a:solidFill>
      </dgm:spPr>
      <dgm:t>
        <a:bodyPr/>
        <a:lstStyle/>
        <a:p>
          <a:r>
            <a:rPr lang="en-US" dirty="0"/>
            <a:t>SQL Server Replication in one command</a:t>
          </a:r>
        </a:p>
      </dgm:t>
    </dgm:pt>
    <dgm:pt modelId="{B7E75C06-ACAA-41AA-BDC1-2AD44675ECF8}" type="parTrans" cxnId="{ECC34260-229E-46FE-A037-B0DA588E19A2}">
      <dgm:prSet/>
      <dgm:spPr/>
      <dgm:t>
        <a:bodyPr/>
        <a:lstStyle/>
        <a:p>
          <a:endParaRPr lang="en-US"/>
        </a:p>
      </dgm:t>
    </dgm:pt>
    <dgm:pt modelId="{DD059F4C-E306-4DE4-89DB-7BF64AC9EF60}" type="sibTrans" cxnId="{ECC34260-229E-46FE-A037-B0DA588E19A2}">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5">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5">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5">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5">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5">
        <dgm:presLayoutVars>
          <dgm:chMax val="1"/>
          <dgm:bulletEnabled val="1"/>
        </dgm:presLayoutVars>
      </dgm:prSet>
      <dgm:spPr/>
    </dgm:pt>
    <dgm:pt modelId="{0D0ED9D3-3927-4D24-BB3C-BA8F74CEA6CB}" type="pres">
      <dgm:prSet presAssocID="{7D84F32A-96DF-4E4F-94C0-37B56B5762EF}" presName="descendantText" presStyleLbl="alignAccFollowNode1" presStyleIdx="2" presStyleCnt="5">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5">
        <dgm:presLayoutVars>
          <dgm:chMax val="1"/>
          <dgm:bulletEnabled val="1"/>
        </dgm:presLayoutVars>
      </dgm:prSet>
      <dgm:spPr/>
    </dgm:pt>
    <dgm:pt modelId="{A65B7EBA-579F-4805-9094-D858AA092D27}" type="pres">
      <dgm:prSet presAssocID="{84A729DA-B8C4-4B3B-87FB-A4C78CB3EB7E}" presName="descendantText" presStyleLbl="alignAccFollowNode1" presStyleIdx="3" presStyleCnt="5">
        <dgm:presLayoutVars>
          <dgm:bulletEnabled val="1"/>
        </dgm:presLayoutVars>
      </dgm:prSet>
      <dgm:spPr/>
    </dgm:pt>
    <dgm:pt modelId="{13295F6E-311F-4E13-A4E9-72857E3E41AC}" type="pres">
      <dgm:prSet presAssocID="{470A38AC-5B58-45A3-BA78-978DCD393D0B}" presName="sp" presStyleCnt="0"/>
      <dgm:spPr/>
    </dgm:pt>
    <dgm:pt modelId="{7C663081-EEC7-43BC-8365-0E85D99FD28B}" type="pres">
      <dgm:prSet presAssocID="{1C34D586-7C48-4117-BCE5-4DA9B974814B}" presName="linNode" presStyleCnt="0"/>
      <dgm:spPr/>
    </dgm:pt>
    <dgm:pt modelId="{63B9721B-6531-4241-B6D1-04E0E0CB16E8}" type="pres">
      <dgm:prSet presAssocID="{1C34D586-7C48-4117-BCE5-4DA9B974814B}" presName="parentText" presStyleLbl="node1" presStyleIdx="4" presStyleCnt="5">
        <dgm:presLayoutVars>
          <dgm:chMax val="1"/>
          <dgm:bulletEnabled val="1"/>
        </dgm:presLayoutVars>
      </dgm:prSet>
      <dgm:spPr/>
    </dgm:pt>
    <dgm:pt modelId="{AE696A6B-A9AA-4DBE-854F-824513562FB8}" type="pres">
      <dgm:prSet presAssocID="{1C34D586-7C48-4117-BCE5-4DA9B974814B}" presName="descendantText" presStyleLbl="alignAccFollowNode1" presStyleIdx="4" presStyleCnt="5">
        <dgm:presLayoutVars>
          <dgm:bulletEnabled val="1"/>
        </dgm:presLayoutVars>
      </dgm:prSet>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DF9A793A-9041-4642-8D4A-760E3C75D644}" type="presOf" srcId="{C3E9B377-13F2-485A-9CAD-7F4FFB413FAA}" destId="{3AB76DA4-BF4E-4FEC-8A20-B1B88B209FCD}" srcOrd="0" destOrd="0" presId="urn:microsoft.com/office/officeart/2005/8/layout/vList5"/>
    <dgm:cxn modelId="{ECC34260-229E-46FE-A037-B0DA588E19A2}" srcId="{1C34D586-7C48-4117-BCE5-4DA9B974814B}" destId="{B79143E7-02D7-4028-95AC-C3309CE9A8D5}" srcOrd="0" destOrd="0" parTransId="{B7E75C06-ACAA-41AA-BDC1-2AD44675ECF8}" sibTransId="{DD059F4C-E306-4DE4-89DB-7BF64AC9EF60}"/>
    <dgm:cxn modelId="{78D56A65-348C-4D8C-BB22-23E3314D0550}" type="presOf" srcId="{84A729DA-B8C4-4B3B-87FB-A4C78CB3EB7E}" destId="{A14E0A5D-928B-4ED6-A464-A93248BCAF4A}" srcOrd="0" destOrd="0"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23D6E086-484C-47B3-A115-B3CFCEB90AD6}" type="presOf" srcId="{1C34D586-7C48-4117-BCE5-4DA9B974814B}" destId="{63B9721B-6531-4241-B6D1-04E0E0CB16E8}" srcOrd="0" destOrd="0" presId="urn:microsoft.com/office/officeart/2005/8/layout/vList5"/>
    <dgm:cxn modelId="{8CC36A88-39DB-464B-8398-B9C560D88E8C}" type="presOf" srcId="{1966394F-091D-41E5-AC2B-D1F510DE9EBB}" destId="{A65B7EBA-579F-4805-9094-D858AA092D27}" srcOrd="0" destOrd="0" presId="urn:microsoft.com/office/officeart/2005/8/layout/vList5"/>
    <dgm:cxn modelId="{AE79AE9F-F0EF-4371-BC2E-B73CE7344503}" srcId="{21E7F948-27DC-4CC3-A1D1-3FA320F4D4F3}" destId="{5AB66AE7-6ED5-46BD-9533-CE7EC60541B5}" srcOrd="0" destOrd="0" parTransId="{B20A89C3-4233-4877-BC99-DF1713C777E5}" sibTransId="{802328FC-217C-442E-AE3E-C6382E1C5E3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CB5D84D0-4085-4074-BBC6-4D5A03818E2D}" srcId="{21E7F948-27DC-4CC3-A1D1-3FA320F4D4F3}" destId="{1C34D586-7C48-4117-BCE5-4DA9B974814B}" srcOrd="4" destOrd="0" parTransId="{5579661E-5DBD-4506-AFE2-DE8971DEE8A7}" sibTransId="{3418FFA8-A34D-48E3-BBCC-8DA1146AEF30}"/>
    <dgm:cxn modelId="{BAAB01D1-5AA5-49DA-8507-C164BA3776BF}" type="presOf" srcId="{7D84F32A-96DF-4E4F-94C0-37B56B5762EF}" destId="{E6FB895B-B31A-41EB-8572-B07FFC96AF98}" srcOrd="0" destOrd="0" presId="urn:microsoft.com/office/officeart/2005/8/layout/vList5"/>
    <dgm:cxn modelId="{6CD8EDD4-4D19-4B2A-AB9B-BF6393E1CB0F}" type="presOf" srcId="{B79143E7-02D7-4028-95AC-C3309CE9A8D5}" destId="{AE696A6B-A9AA-4DBE-854F-824513562FB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 modelId="{0DD9E6D5-9418-4B28-82FF-2534508D3472}" type="presParOf" srcId="{333D04F8-4B4C-445A-8DFF-5293171E6768}" destId="{13295F6E-311F-4E13-A4E9-72857E3E41AC}" srcOrd="7" destOrd="0" presId="urn:microsoft.com/office/officeart/2005/8/layout/vList5"/>
    <dgm:cxn modelId="{490C906D-1E4A-4F4A-972D-2AC224C96368}" type="presParOf" srcId="{333D04F8-4B4C-445A-8DFF-5293171E6768}" destId="{7C663081-EEC7-43BC-8365-0E85D99FD28B}" srcOrd="8" destOrd="0" presId="urn:microsoft.com/office/officeart/2005/8/layout/vList5"/>
    <dgm:cxn modelId="{2F37AA8F-DAA2-40EA-979E-A4C580E28F0E}" type="presParOf" srcId="{7C663081-EEC7-43BC-8365-0E85D99FD28B}" destId="{63B9721B-6531-4241-B6D1-04E0E0CB16E8}" srcOrd="0" destOrd="0" presId="urn:microsoft.com/office/officeart/2005/8/layout/vList5"/>
    <dgm:cxn modelId="{324DC099-6B27-4782-9BC3-122E43BFA861}" type="presParOf" srcId="{7C663081-EEC7-43BC-8365-0E85D99FD28B}" destId="{AE696A6B-A9AA-4DBE-854F-824513562FB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it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5"/>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5"/>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5"/>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5"/>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5"/>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5"/>
      <dgm:spPr/>
    </dgm:pt>
    <dgm:pt modelId="{1F510C15-0D65-4617-8143-13CF6D962CEC}" type="pres">
      <dgm:prSet presAssocID="{7D373DB3-0060-46DD-AE28-D45FD41C0988}" presName="vert1" presStyleCnt="0"/>
      <dgm:spPr/>
    </dgm:pt>
    <dgm:pt modelId="{E79B3A54-B8FE-41E0-9EF5-31035C61C622}" type="pres">
      <dgm:prSet presAssocID="{42919BED-AA03-4D74-8676-1E49BA0CAA3B}" presName="thickLine" presStyleLbl="alignNode1" presStyleIdx="3" presStyleCnt="5"/>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3" presStyleCnt="5"/>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4" presStyleCnt="5"/>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4" presStyleCnt="5"/>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3" destOrd="0" parTransId="{9B4BA0A4-5018-425C-92BC-0333A6BB2281}" sibTransId="{16F83D88-8AD7-4C4F-B779-C046DFDD0ED7}"/>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4"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63FA2F2A-405A-43D2-8F8A-F770E78CF7D9}" type="presParOf" srcId="{E934C1B4-3D96-4055-9986-C9C53444DA1E}" destId="{E79B3A54-B8FE-41E0-9EF5-31035C61C622}" srcOrd="6" destOrd="0" presId="urn:microsoft.com/office/officeart/2008/layout/LinedList"/>
    <dgm:cxn modelId="{22AA0FDB-5727-4CDC-97E4-F8977B99F770}" type="presParOf" srcId="{E934C1B4-3D96-4055-9986-C9C53444DA1E}" destId="{181A54BC-391E-48AC-892A-77F16FBEBC71}" srcOrd="7"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8" destOrd="0" presId="urn:microsoft.com/office/officeart/2008/layout/LinedList"/>
    <dgm:cxn modelId="{03BA8BEC-2427-4EE7-AA4D-A67FC39D055C}" type="presParOf" srcId="{E934C1B4-3D96-4055-9986-C9C53444DA1E}" destId="{B284A4EF-AC0B-4761-BE1D-572D6CF521DA}" srcOrd="9"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264814" y="-1786498"/>
          <a:ext cx="561621"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Intelligent Query Processing</a:t>
          </a:r>
        </a:p>
      </dsp:txBody>
      <dsp:txXfrm rot="-5400000">
        <a:off x="2406507" y="99225"/>
        <a:ext cx="4250819" cy="506789"/>
      </dsp:txXfrm>
    </dsp:sp>
    <dsp:sp modelId="{8DA74FF2-BCB7-40D4-92B7-1E8FC8037ADC}">
      <dsp:nvSpPr>
        <dsp:cNvPr id="0" name=""/>
        <dsp:cNvSpPr/>
      </dsp:nvSpPr>
      <dsp:spPr>
        <a:xfrm>
          <a:off x="0" y="1605"/>
          <a:ext cx="2406507" cy="70202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baseline="0" dirty="0"/>
            <a:t>Gain Performance with </a:t>
          </a:r>
          <a:r>
            <a:rPr lang="en-US" sz="1400" b="1" kern="1200" baseline="0" dirty="0"/>
            <a:t>no application changes</a:t>
          </a:r>
          <a:endParaRPr lang="en-US" sz="1400" b="1" kern="1200" dirty="0"/>
        </a:p>
      </dsp:txBody>
      <dsp:txXfrm>
        <a:off x="34270" y="35875"/>
        <a:ext cx="2337967" cy="633486"/>
      </dsp:txXfrm>
    </dsp:sp>
    <dsp:sp modelId="{3AB76DA4-BF4E-4FEC-8A20-B1B88B209FCD}">
      <dsp:nvSpPr>
        <dsp:cNvPr id="0" name=""/>
        <dsp:cNvSpPr/>
      </dsp:nvSpPr>
      <dsp:spPr>
        <a:xfrm rot="5400000">
          <a:off x="4264814" y="-1049371"/>
          <a:ext cx="561621"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Data Classification and Auditing</a:t>
          </a:r>
          <a:endParaRPr lang="en-US" sz="1700" kern="1200" dirty="0"/>
        </a:p>
      </dsp:txBody>
      <dsp:txXfrm rot="-5400000">
        <a:off x="2406507" y="836352"/>
        <a:ext cx="4250819" cy="506789"/>
      </dsp:txXfrm>
    </dsp:sp>
    <dsp:sp modelId="{3B90B1F7-A863-461E-95FA-AB72A8B00CB6}">
      <dsp:nvSpPr>
        <dsp:cNvPr id="0" name=""/>
        <dsp:cNvSpPr/>
      </dsp:nvSpPr>
      <dsp:spPr>
        <a:xfrm>
          <a:off x="0" y="738733"/>
          <a:ext cx="2406507" cy="70202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Need to </a:t>
          </a:r>
          <a:r>
            <a:rPr lang="en-US" sz="1400" b="1" kern="1200" dirty="0"/>
            <a:t>classify</a:t>
          </a:r>
          <a:r>
            <a:rPr lang="en-US" sz="1400" kern="1200" dirty="0"/>
            <a:t> and </a:t>
          </a:r>
          <a:r>
            <a:rPr lang="en-US" sz="1400" b="1" kern="1200" dirty="0"/>
            <a:t>audit</a:t>
          </a:r>
          <a:r>
            <a:rPr lang="en-US" sz="1400" kern="1200" dirty="0"/>
            <a:t> your data?</a:t>
          </a:r>
        </a:p>
      </dsp:txBody>
      <dsp:txXfrm>
        <a:off x="34270" y="773003"/>
        <a:ext cx="2337967" cy="633486"/>
      </dsp:txXfrm>
    </dsp:sp>
    <dsp:sp modelId="{0D0ED9D3-3927-4D24-BB3C-BA8F74CEA6CB}">
      <dsp:nvSpPr>
        <dsp:cNvPr id="0" name=""/>
        <dsp:cNvSpPr/>
      </dsp:nvSpPr>
      <dsp:spPr>
        <a:xfrm rot="5400000">
          <a:off x="4264814" y="-312243"/>
          <a:ext cx="561621"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Accelerated Database Recovery</a:t>
          </a:r>
        </a:p>
      </dsp:txBody>
      <dsp:txXfrm rot="-5400000">
        <a:off x="2406507" y="1573480"/>
        <a:ext cx="4250819" cy="506789"/>
      </dsp:txXfrm>
    </dsp:sp>
    <dsp:sp modelId="{E6FB895B-B31A-41EB-8572-B07FFC96AF98}">
      <dsp:nvSpPr>
        <dsp:cNvPr id="0" name=""/>
        <dsp:cNvSpPr/>
      </dsp:nvSpPr>
      <dsp:spPr>
        <a:xfrm>
          <a:off x="0" y="1475861"/>
          <a:ext cx="2406507" cy="70202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baseline="0" dirty="0"/>
            <a:t>Long running transactions affect your </a:t>
          </a:r>
          <a:r>
            <a:rPr lang="en-US" sz="1400" b="1" kern="1200" baseline="0" dirty="0"/>
            <a:t>availability</a:t>
          </a:r>
          <a:endParaRPr lang="en-US" sz="1400" b="1" kern="1200" dirty="0"/>
        </a:p>
      </dsp:txBody>
      <dsp:txXfrm>
        <a:off x="34270" y="1510131"/>
        <a:ext cx="2337967" cy="633486"/>
      </dsp:txXfrm>
    </dsp:sp>
    <dsp:sp modelId="{A65B7EBA-579F-4805-9094-D858AA092D27}">
      <dsp:nvSpPr>
        <dsp:cNvPr id="0" name=""/>
        <dsp:cNvSpPr/>
      </dsp:nvSpPr>
      <dsp:spPr>
        <a:xfrm rot="5400000">
          <a:off x="4264814" y="424884"/>
          <a:ext cx="561621" cy="4278235"/>
        </a:xfrm>
        <a:prstGeom prst="round2SameRect">
          <a:avLst/>
        </a:prstGeom>
        <a:solidFill>
          <a:schemeClr val="bg1">
            <a:lumMod val="85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Data Virtualization</a:t>
          </a:r>
        </a:p>
      </dsp:txBody>
      <dsp:txXfrm rot="-5400000">
        <a:off x="2406507" y="2310607"/>
        <a:ext cx="4250819" cy="506789"/>
      </dsp:txXfrm>
    </dsp:sp>
    <dsp:sp modelId="{A14E0A5D-928B-4ED6-A464-A93248BCAF4A}">
      <dsp:nvSpPr>
        <dsp:cNvPr id="0" name=""/>
        <dsp:cNvSpPr/>
      </dsp:nvSpPr>
      <dsp:spPr>
        <a:xfrm>
          <a:off x="0" y="2212989"/>
          <a:ext cx="2406507" cy="702026"/>
        </a:xfrm>
        <a:prstGeom prst="roundRect">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baseline="0" dirty="0">
              <a:solidFill>
                <a:schemeClr val="tx1"/>
              </a:solidFill>
            </a:rPr>
            <a:t>Want external access with </a:t>
          </a:r>
          <a:r>
            <a:rPr lang="en-US" sz="1400" b="1" kern="1200" baseline="0" dirty="0">
              <a:solidFill>
                <a:schemeClr val="tx1"/>
              </a:solidFill>
            </a:rPr>
            <a:t>no data movement</a:t>
          </a:r>
          <a:r>
            <a:rPr lang="en-US" sz="1400" kern="1200" baseline="0" dirty="0">
              <a:solidFill>
                <a:schemeClr val="tx1"/>
              </a:solidFill>
            </a:rPr>
            <a:t>?</a:t>
          </a:r>
          <a:endParaRPr lang="en-US" sz="1400" kern="1200" dirty="0">
            <a:solidFill>
              <a:schemeClr val="tx1"/>
            </a:solidFill>
          </a:endParaRPr>
        </a:p>
      </dsp:txBody>
      <dsp:txXfrm>
        <a:off x="34270" y="2247259"/>
        <a:ext cx="2337967" cy="633486"/>
      </dsp:txXfrm>
    </dsp:sp>
    <dsp:sp modelId="{AE696A6B-A9AA-4DBE-854F-824513562FB8}">
      <dsp:nvSpPr>
        <dsp:cNvPr id="0" name=""/>
        <dsp:cNvSpPr/>
      </dsp:nvSpPr>
      <dsp:spPr>
        <a:xfrm rot="5400000">
          <a:off x="4264814" y="1162012"/>
          <a:ext cx="561621" cy="4278235"/>
        </a:xfrm>
        <a:prstGeom prst="round2SameRect">
          <a:avLst/>
        </a:prstGeom>
        <a:solidFill>
          <a:schemeClr val="bg1">
            <a:lumMod val="8500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Server Replication in one command</a:t>
          </a:r>
        </a:p>
      </dsp:txBody>
      <dsp:txXfrm rot="-5400000">
        <a:off x="2406507" y="3047735"/>
        <a:ext cx="4250819" cy="506789"/>
      </dsp:txXfrm>
    </dsp:sp>
    <dsp:sp modelId="{63B9721B-6531-4241-B6D1-04E0E0CB16E8}">
      <dsp:nvSpPr>
        <dsp:cNvPr id="0" name=""/>
        <dsp:cNvSpPr/>
      </dsp:nvSpPr>
      <dsp:spPr>
        <a:xfrm>
          <a:off x="0" y="2950116"/>
          <a:ext cx="2406507" cy="702026"/>
        </a:xfrm>
        <a:prstGeom prst="roundRect">
          <a:avLst/>
        </a:prstGeom>
        <a:solidFill>
          <a:schemeClr val="bg1">
            <a:lumMod val="8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 Is SQL Server on Linux and Containers </a:t>
          </a:r>
          <a:r>
            <a:rPr lang="en-US" sz="1400" b="1" kern="1200" dirty="0">
              <a:solidFill>
                <a:schemeClr val="tx1"/>
              </a:solidFill>
            </a:rPr>
            <a:t>compatible</a:t>
          </a:r>
          <a:r>
            <a:rPr lang="en-US" sz="1400" kern="1200" dirty="0">
              <a:solidFill>
                <a:schemeClr val="tx1"/>
              </a:solidFill>
            </a:rPr>
            <a:t>?</a:t>
          </a:r>
        </a:p>
      </dsp:txBody>
      <dsp:txXfrm>
        <a:off x="34270" y="2984386"/>
        <a:ext cx="2337967" cy="6334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565"/>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565"/>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Use our free training at </a:t>
          </a:r>
          <a:r>
            <a:rPr lang="en-US" sz="2800" kern="1200" baseline="0" dirty="0">
              <a:hlinkClick xmlns:r="http://schemas.openxmlformats.org/officeDocument/2006/relationships" r:id="rId1"/>
            </a:rPr>
            <a:t>https://aka.ms/sqlworkshops</a:t>
          </a:r>
          <a:endParaRPr lang="en-US" sz="2800" kern="1200" dirty="0"/>
        </a:p>
      </dsp:txBody>
      <dsp:txXfrm>
        <a:off x="0" y="565"/>
        <a:ext cx="10643309" cy="925896"/>
      </dsp:txXfrm>
    </dsp:sp>
    <dsp:sp modelId="{DF1F2C67-B013-48B5-AC4C-0B7DD6C36E16}">
      <dsp:nvSpPr>
        <dsp:cNvPr id="0" name=""/>
        <dsp:cNvSpPr/>
      </dsp:nvSpPr>
      <dsp:spPr>
        <a:xfrm>
          <a:off x="0" y="92646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926462"/>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Learn from videos and demos at </a:t>
          </a:r>
          <a:r>
            <a:rPr lang="en-US" sz="2800" kern="1200" baseline="0" dirty="0">
              <a:hlinkClick xmlns:r="http://schemas.openxmlformats.org/officeDocument/2006/relationships" r:id="rId2"/>
            </a:rPr>
            <a:t>https://aka.ms/sqldbonyoutube</a:t>
          </a:r>
          <a:r>
            <a:rPr lang="en-US" sz="2800" kern="1200" baseline="0" dirty="0"/>
            <a:t> </a:t>
          </a:r>
          <a:endParaRPr lang="en-US" sz="2800" kern="1200" dirty="0"/>
        </a:p>
      </dsp:txBody>
      <dsp:txXfrm>
        <a:off x="0" y="926462"/>
        <a:ext cx="10643309" cy="925896"/>
      </dsp:txXfrm>
    </dsp:sp>
    <dsp:sp modelId="{1E4A7E02-6822-4A87-A819-E82709079753}">
      <dsp:nvSpPr>
        <dsp:cNvPr id="0" name=""/>
        <dsp:cNvSpPr/>
      </dsp:nvSpPr>
      <dsp:spPr>
        <a:xfrm>
          <a:off x="0" y="1852359"/>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852359"/>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Download and try it at </a:t>
          </a:r>
          <a:r>
            <a:rPr lang="en-US" sz="2800" kern="1200" baseline="0" dirty="0">
              <a:hlinkClick xmlns:r="http://schemas.openxmlformats.org/officeDocument/2006/relationships" r:id="rId3"/>
            </a:rPr>
            <a:t>http://aka.ms/ss19</a:t>
          </a:r>
          <a:endParaRPr lang="en-US" sz="2800" kern="1200" dirty="0"/>
        </a:p>
      </dsp:txBody>
      <dsp:txXfrm>
        <a:off x="0" y="1852359"/>
        <a:ext cx="10643309" cy="925896"/>
      </dsp:txXfrm>
    </dsp:sp>
    <dsp:sp modelId="{E79B3A54-B8FE-41E0-9EF5-31035C61C622}">
      <dsp:nvSpPr>
        <dsp:cNvPr id="0" name=""/>
        <dsp:cNvSpPr/>
      </dsp:nvSpPr>
      <dsp:spPr>
        <a:xfrm>
          <a:off x="0" y="2778255"/>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2778255"/>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What’s new for SQL 2019 </a:t>
          </a:r>
          <a:r>
            <a:rPr lang="en-US" sz="2800" kern="1200" baseline="0" dirty="0">
              <a:hlinkClick xmlns:r="http://schemas.openxmlformats.org/officeDocument/2006/relationships" r:id="rId4"/>
            </a:rPr>
            <a:t>documentation</a:t>
          </a:r>
          <a:endParaRPr lang="en-US" sz="2800" kern="1200" dirty="0"/>
        </a:p>
      </dsp:txBody>
      <dsp:txXfrm>
        <a:off x="0" y="2778255"/>
        <a:ext cx="10643309" cy="925896"/>
      </dsp:txXfrm>
    </dsp:sp>
    <dsp:sp modelId="{E86B7DE6-FE12-4BB6-B496-846AEB2A349B}">
      <dsp:nvSpPr>
        <dsp:cNvPr id="0" name=""/>
        <dsp:cNvSpPr/>
      </dsp:nvSpPr>
      <dsp:spPr>
        <a:xfrm>
          <a:off x="0" y="370415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3704152"/>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Sign-up for the EAP program at </a:t>
          </a:r>
          <a:r>
            <a:rPr lang="en-US" sz="2800" kern="1200" baseline="0" dirty="0">
              <a:hlinkClick xmlns:r="http://schemas.openxmlformats.org/officeDocument/2006/relationships" r:id="rId5"/>
            </a:rPr>
            <a:t>https://aka.ms/eapsignup</a:t>
          </a:r>
          <a:endParaRPr lang="en-US" sz="2800" kern="1200" dirty="0"/>
        </a:p>
      </dsp:txBody>
      <dsp:txXfrm>
        <a:off x="0" y="3704152"/>
        <a:ext cx="10643309" cy="925896"/>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8/14/2019 10:04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8/14/2019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8/14/2019 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a:t>
            </a:r>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8/14/2019 9:44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21</a:t>
            </a:fld>
            <a:endParaRPr lang="en-US"/>
          </a:p>
        </p:txBody>
      </p:sp>
    </p:spTree>
    <p:extLst>
      <p:ext uri="{BB962C8B-B14F-4D97-AF65-F5344CB8AC3E}">
        <p14:creationId xmlns:p14="http://schemas.microsoft.com/office/powerpoint/2010/main" val="411304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39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772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7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30</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1141534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702572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0413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a:t>
            </a:r>
          </a:p>
          <a:p>
            <a:pPr marL="628650" lvl="1" indent="-171450">
              <a:buFont typeface="Arial" panose="020B0604020202020204" pitchFamily="34" charset="0"/>
              <a:buChar char="•"/>
            </a:pPr>
            <a:r>
              <a:rPr lang="en-US" dirty="0"/>
              <a:t>Lift-and-shift</a:t>
            </a:r>
          </a:p>
          <a:p>
            <a:pPr marL="171450" lvl="0" indent="-171450">
              <a:buFont typeface="Arial" panose="020B0604020202020204" pitchFamily="34" charset="0"/>
              <a:buChar char="•"/>
            </a:pPr>
            <a:r>
              <a:rPr lang="en-US" dirty="0"/>
              <a:t>Gaming databases</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Looking at PaaS if possible</a:t>
            </a:r>
          </a:p>
          <a:p>
            <a:pPr marL="628650" lvl="1" indent="-171450">
              <a:buFont typeface="Arial" panose="020B0604020202020204" pitchFamily="34" charset="0"/>
              <a:buChar char="•"/>
            </a:pPr>
            <a:r>
              <a:rPr lang="en-US" dirty="0"/>
              <a:t>Running Service broker feature</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Server 2008 R2</a:t>
            </a:r>
          </a:p>
          <a:p>
            <a:pPr marL="628650" lvl="1" indent="-171450">
              <a:buFont typeface="Arial" panose="020B0604020202020204" pitchFamily="34" charset="0"/>
              <a:buChar char="•"/>
            </a:pPr>
            <a:r>
              <a:rPr lang="en-US" dirty="0"/>
              <a:t>Lots of reports</a:t>
            </a:r>
          </a:p>
          <a:p>
            <a:pPr marL="628650" lvl="1" indent="-171450">
              <a:buFont typeface="Arial" panose="020B0604020202020204" pitchFamily="34" charset="0"/>
              <a:buChar char="•"/>
            </a:pPr>
            <a:r>
              <a:rPr lang="en-US" dirty="0"/>
              <a:t>Direct connections by developers and customer service</a:t>
            </a:r>
          </a:p>
          <a:p>
            <a:pPr marL="628650" lvl="1" indent="-171450">
              <a:buFont typeface="Arial" panose="020B0604020202020204" pitchFamily="34" charset="0"/>
              <a:buChar char="•"/>
            </a:pPr>
            <a:r>
              <a:rPr lang="en-US" dirty="0"/>
              <a:t>Data fed via SSIS jobs, hourly</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SSAS cubes feed reports</a:t>
            </a:r>
          </a:p>
          <a:p>
            <a:pPr marL="628650" lvl="1" indent="-171450">
              <a:buFont typeface="Arial" panose="020B0604020202020204" pitchFamily="34" charset="0"/>
              <a:buChar char="•"/>
            </a:pPr>
            <a:r>
              <a:rPr lang="en-US" dirty="0"/>
              <a:t>SSRS reports</a:t>
            </a:r>
          </a:p>
          <a:p>
            <a:pPr marL="628650" lvl="1" indent="-171450">
              <a:buFont typeface="Arial" panose="020B0604020202020204" pitchFamily="34" charset="0"/>
              <a:buChar char="•"/>
            </a:pPr>
            <a:r>
              <a:rPr lang="en-US" dirty="0"/>
              <a:t>Sent to SharePoint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697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0544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360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Gaming services and authentication VMs for 1 game</a:t>
            </a:r>
          </a:p>
          <a:p>
            <a:pPr marL="171450" lvl="0" indent="-171450">
              <a:buFont typeface="Arial" panose="020B0604020202020204" pitchFamily="34" charset="0"/>
              <a:buChar char="•"/>
            </a:pPr>
            <a:r>
              <a:rPr lang="en-US" dirty="0"/>
              <a:t>Gaming and auth databases</a:t>
            </a:r>
          </a:p>
          <a:p>
            <a:pPr marL="628650" lvl="1" indent="-171450">
              <a:buFont typeface="Arial" panose="020B0604020202020204" pitchFamily="34" charset="0"/>
              <a:buChar char="•"/>
            </a:pPr>
            <a:r>
              <a:rPr lang="en-US" dirty="0"/>
              <a:t>SQL MI Business critical for games, and GP for auth</a:t>
            </a:r>
          </a:p>
          <a:p>
            <a:pPr marL="171450" lvl="0" indent="-171450">
              <a:buFont typeface="Arial" panose="020B0604020202020204" pitchFamily="34" charset="0"/>
              <a:buChar char="•"/>
            </a:pPr>
            <a:r>
              <a:rPr lang="en-US" dirty="0"/>
              <a:t>Data warehouse</a:t>
            </a:r>
          </a:p>
          <a:p>
            <a:pPr marL="628650" lvl="1" indent="-171450">
              <a:buFont typeface="Arial" panose="020B0604020202020204" pitchFamily="34" charset="0"/>
              <a:buChar char="•"/>
            </a:pPr>
            <a:r>
              <a:rPr lang="en-US" dirty="0"/>
              <a:t>SQL DB Hyperscale</a:t>
            </a:r>
          </a:p>
          <a:p>
            <a:pPr marL="628650" lvl="1" indent="-171450">
              <a:buFont typeface="Arial" panose="020B0604020202020204" pitchFamily="34" charset="0"/>
              <a:buChar char="•"/>
            </a:pPr>
            <a:r>
              <a:rPr lang="en-US" dirty="0"/>
              <a:t>ADF to replace SSIS packages</a:t>
            </a:r>
          </a:p>
          <a:p>
            <a:pPr marL="171450" lvl="0" indent="-171450">
              <a:buFont typeface="Arial" panose="020B0604020202020204" pitchFamily="34" charset="0"/>
              <a:buChar char="•"/>
            </a:pPr>
            <a:r>
              <a:rPr lang="en-US" dirty="0"/>
              <a:t>Reports</a:t>
            </a:r>
          </a:p>
          <a:p>
            <a:pPr marL="628650" lvl="1" indent="-171450">
              <a:buFont typeface="Arial" panose="020B0604020202020204" pitchFamily="34" charset="0"/>
              <a:buChar char="•"/>
            </a:pPr>
            <a:r>
              <a:rPr lang="en-US" dirty="0"/>
              <a:t>Azure Analysis Services</a:t>
            </a:r>
          </a:p>
          <a:p>
            <a:pPr marL="628650" lvl="1" indent="-171450">
              <a:buFont typeface="Arial" panose="020B0604020202020204" pitchFamily="34" charset="0"/>
              <a:buChar char="•"/>
            </a:pPr>
            <a:r>
              <a:rPr lang="en-US" dirty="0"/>
              <a:t>Power BI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6479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412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5623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7138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43347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455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29801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78454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28829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5852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2334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846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8" Type="http://schemas.openxmlformats.org/officeDocument/2006/relationships/hyperlink" Target="https://github.com/microsoft/sqlworkshops/tree/master/sql2019lab/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diagramColors" Target="../diagrams/colors5.xml"/><Relationship Id="rId11" Type="http://schemas.openxmlformats.org/officeDocument/2006/relationships/image" Target="../media/image74.png"/><Relationship Id="rId5" Type="http://schemas.openxmlformats.org/officeDocument/2006/relationships/diagramQuickStyle" Target="../diagrams/quickStyle5.xml"/><Relationship Id="rId10" Type="http://schemas.openxmlformats.org/officeDocument/2006/relationships/image" Target="../media/image73.png"/><Relationship Id="rId4" Type="http://schemas.openxmlformats.org/officeDocument/2006/relationships/diagramLayout" Target="../diagrams/layout5.xml"/><Relationship Id="rId9" Type="http://schemas.openxmlformats.org/officeDocument/2006/relationships/image" Target="../media/image72.png"/></Relationships>
</file>

<file path=ppt/slides/_rels/slide3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38.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38.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38.xml"/><Relationship Id="rId6" Type="http://schemas.openxmlformats.org/officeDocument/2006/relationships/image" Target="../media/image84.png"/><Relationship Id="rId5" Type="http://schemas.openxmlformats.org/officeDocument/2006/relationships/image" Target="../media/image78.png"/><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Fundamentals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5" name="Explosion: 8 Points 4">
            <a:extLst>
              <a:ext uri="{FF2B5EF4-FFF2-40B4-BE49-F238E27FC236}">
                <a16:creationId xmlns:a16="http://schemas.microsoft.com/office/drawing/2014/main" id="{09BB2888-D40C-46AD-A5FF-D566621A07D8}"/>
              </a:ext>
            </a:extLst>
          </p:cNvPr>
          <p:cNvSpPr/>
          <p:nvPr/>
        </p:nvSpPr>
        <p:spPr bwMode="auto">
          <a:xfrm rot="20520023">
            <a:off x="-80355" y="-64765"/>
            <a:ext cx="2911172" cy="2322348"/>
          </a:xfrm>
          <a:prstGeom prst="irregularSeal1">
            <a:avLst/>
          </a:prstGeom>
          <a:solidFill>
            <a:schemeClr val="accent5"/>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SQL VMs</a:t>
            </a:r>
          </a:p>
        </p:txBody>
      </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2632" y="5716142"/>
            <a:ext cx="723764" cy="723764"/>
          </a:xfrm>
          <a:prstGeom prst="rect">
            <a:avLst/>
          </a:prstGeom>
        </p:spPr>
      </p:pic>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585323"/>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fundamentals</a:t>
            </a:r>
          </a:p>
          <a:p>
            <a:r>
              <a:rPr lang="en-US" sz="2400" dirty="0">
                <a:solidFill>
                  <a:schemeClr val="tx2"/>
                </a:solidFill>
              </a:rPr>
              <a:t>Networking fundamentals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185104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5697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DB (single/elastic pools) connectivity architecture</a:t>
            </a:r>
          </a:p>
        </p:txBody>
      </p:sp>
    </p:spTree>
    <p:extLst>
      <p:ext uri="{BB962C8B-B14F-4D97-AF65-F5344CB8AC3E}">
        <p14:creationId xmlns:p14="http://schemas.microsoft.com/office/powerpoint/2010/main" val="7957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9146408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MI connectivity architecture</a:t>
            </a:r>
          </a:p>
        </p:txBody>
      </p:sp>
    </p:spTree>
    <p:extLst>
      <p:ext uri="{BB962C8B-B14F-4D97-AF65-F5344CB8AC3E}">
        <p14:creationId xmlns:p14="http://schemas.microsoft.com/office/powerpoint/2010/main" val="39870188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8382166" cy="15388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 action="ppaction://noaction"/>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 action="ppaction://noaction"/>
              </a:rPr>
              <a:t>https://aka.ms/bobwardms</a:t>
            </a: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hlinkClick r:id="rId8"/>
              </a:rPr>
              <a:t>https://github.com/microsoft/sqlworkshops/tree/master/sql2019lab/slides</a:t>
            </a: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 name="Explosion: 8 Points 4">
            <a:extLst>
              <a:ext uri="{FF2B5EF4-FFF2-40B4-BE49-F238E27FC236}">
                <a16:creationId xmlns:a16="http://schemas.microsoft.com/office/drawing/2014/main" id="{51A64A30-FB88-476E-A183-FC4279709300}"/>
              </a:ext>
            </a:extLst>
          </p:cNvPr>
          <p:cNvSpPr/>
          <p:nvPr/>
        </p:nvSpPr>
        <p:spPr bwMode="auto">
          <a:xfrm>
            <a:off x="7701710" y="1486100"/>
            <a:ext cx="4472783" cy="3161841"/>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Each of these are independent modules</a:t>
            </a:r>
          </a:p>
        </p:txBody>
      </p:sp>
      <p:pic>
        <p:nvPicPr>
          <p:cNvPr id="1026" name="Picture 2" descr="Image result for azure sql database">
            <a:extLst>
              <a:ext uri="{FF2B5EF4-FFF2-40B4-BE49-F238E27FC236}">
                <a16:creationId xmlns:a16="http://schemas.microsoft.com/office/drawing/2014/main" id="{83598BC8-AF2A-4DE7-BB70-864BB45A6B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21" y="134595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azure sql database">
            <a:extLst>
              <a:ext uri="{FF2B5EF4-FFF2-40B4-BE49-F238E27FC236}">
                <a16:creationId xmlns:a16="http://schemas.microsoft.com/office/drawing/2014/main" id="{DAA0E667-CCD6-48DB-A446-15577D88E3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20" y="2077310"/>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20" y="2804618"/>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zure sql database">
            <a:extLst>
              <a:ext uri="{FF2B5EF4-FFF2-40B4-BE49-F238E27FC236}">
                <a16:creationId xmlns:a16="http://schemas.microsoft.com/office/drawing/2014/main" id="{60C8CA38-C92E-4F35-9767-027F30772EEC}"/>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6670219" y="3561340"/>
            <a:ext cx="504813" cy="504813"/>
          </a:xfrm>
          <a:prstGeom prst="rect">
            <a:avLst/>
          </a:prstGeom>
          <a:noFill/>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zure sql database">
            <a:extLst>
              <a:ext uri="{FF2B5EF4-FFF2-40B4-BE49-F238E27FC236}">
                <a16:creationId xmlns:a16="http://schemas.microsoft.com/office/drawing/2014/main" id="{52726F03-9675-4350-944D-88AEA213C840}"/>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8922353" y="709606"/>
            <a:ext cx="504813" cy="504813"/>
          </a:xfrm>
          <a:prstGeom prst="rect">
            <a:avLst/>
          </a:prstGeom>
          <a:noFill/>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492927"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Feature exists in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15392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Connect to Azure SQL Database</a:t>
            </a:r>
          </a:p>
        </p:txBody>
      </p:sp>
      <p:pic>
        <p:nvPicPr>
          <p:cNvPr id="16" name="Picture 8" descr="Image result for azure virtual machine logo">
            <a:extLst>
              <a:ext uri="{FF2B5EF4-FFF2-40B4-BE49-F238E27FC236}">
                <a16:creationId xmlns:a16="http://schemas.microsoft.com/office/drawing/2014/main" id="{8CBA445C-B808-44E8-8326-D6E5D057B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429750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243F836-A589-4A23-BF6C-528355A960D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22612" y="4325780"/>
            <a:ext cx="571875" cy="424535"/>
          </a:xfrm>
          <a:prstGeom prst="rect">
            <a:avLst/>
          </a:prstGeom>
        </p:spPr>
      </p:pic>
      <p:pic>
        <p:nvPicPr>
          <p:cNvPr id="19" name="Picture 8" descr="Image result for azure virtual machine logo">
            <a:extLst>
              <a:ext uri="{FF2B5EF4-FFF2-40B4-BE49-F238E27FC236}">
                <a16:creationId xmlns:a16="http://schemas.microsoft.com/office/drawing/2014/main" id="{1505A0AE-939A-417B-8CF8-983810E306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6896" y="3555242"/>
            <a:ext cx="504814" cy="50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gradFill>
                  <a:gsLst>
                    <a:gs pos="2917">
                      <a:srgbClr val="1A1A1A"/>
                    </a:gs>
                    <a:gs pos="30000">
                      <a:srgbClr val="1A1A1A"/>
                    </a:gs>
                  </a:gsLst>
                  <a:lin ang="5400000" scaled="0"/>
                </a:gradFill>
                <a:latin typeface="Segoe UI"/>
              </a:rPr>
              <a:t>twitter: @AnalyticAnna</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125514814"/>
              </p:ext>
            </p:extLst>
          </p:nvPr>
        </p:nvGraphicFramePr>
        <p:xfrm>
          <a:off x="760220" y="1652953"/>
          <a:ext cx="10643309" cy="46306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fontScale="92500" lnSpcReduction="10000"/>
          </a:bodyPr>
          <a:lstStyle/>
          <a:p>
            <a:r>
              <a:rPr lang="en-US" sz="3600" dirty="0">
                <a:solidFill>
                  <a:schemeClr val="tx1"/>
                </a:solidFill>
                <a:latin typeface="+mj-lt"/>
              </a:rPr>
              <a:t>Tailspin Toys is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Lacking ability to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1118126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endParaRPr lang="en-US" sz="1800" dirty="0">
              <a:solidFill>
                <a:schemeClr val="tx1"/>
              </a:solidFill>
            </a:endParaRPr>
          </a:p>
        </p:txBody>
      </p:sp>
    </p:spTree>
    <p:extLst>
      <p:ext uri="{BB962C8B-B14F-4D97-AF65-F5344CB8AC3E}">
        <p14:creationId xmlns:p14="http://schemas.microsoft.com/office/powerpoint/2010/main" val="30507922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25657305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160386" cy="5379312"/>
          </a:xfrm>
        </p:spPr>
        <p:txBody>
          <a:bodyPr>
            <a:normAutofit lnSpcReduction="10000"/>
          </a:bodyPr>
          <a:lstStyle/>
          <a:p>
            <a:r>
              <a:rPr lang="en-US" sz="3600" dirty="0">
                <a:solidFill>
                  <a:schemeClr val="tx1"/>
                </a:solidFill>
                <a:latin typeface="+mj-lt"/>
              </a:rPr>
              <a:t>Tailspin Toys is online gaming company experiencing exponential growth</a:t>
            </a:r>
          </a:p>
          <a:p>
            <a:endParaRPr lang="en-US" sz="3600" dirty="0">
              <a:solidFill>
                <a:schemeClr val="tx1"/>
              </a:solidFill>
              <a:latin typeface="+mj-lt"/>
            </a:endParaRPr>
          </a:p>
          <a:p>
            <a:r>
              <a:rPr lang="en-US" sz="3600" dirty="0">
                <a:solidFill>
                  <a:schemeClr val="tx1"/>
                </a:solidFill>
                <a:latin typeface="+mj-lt"/>
              </a:rPr>
              <a:t>Struggling to manage expanding </a:t>
            </a:r>
            <a:r>
              <a:rPr lang="en-US" sz="3600" dirty="0">
                <a:solidFill>
                  <a:schemeClr val="tx1"/>
                </a:solidFill>
              </a:rPr>
              <a:t>database infrastructure</a:t>
            </a:r>
          </a:p>
          <a:p>
            <a:endParaRPr lang="en-US" sz="3600" dirty="0">
              <a:solidFill>
                <a:schemeClr val="tx1"/>
              </a:solidFill>
            </a:endParaRPr>
          </a:p>
          <a:p>
            <a:r>
              <a:rPr lang="en-US" sz="3600" dirty="0">
                <a:solidFill>
                  <a:schemeClr val="tx1"/>
                </a:solidFill>
              </a:rPr>
              <a:t>Lacking ability to scale</a:t>
            </a:r>
          </a:p>
          <a:p>
            <a:endParaRPr lang="en-US" sz="3600" dirty="0">
              <a:solidFill>
                <a:schemeClr val="tx1"/>
              </a:solidFill>
            </a:endParaRPr>
          </a:p>
          <a:p>
            <a:r>
              <a:rPr lang="en-US" sz="3600" dirty="0">
                <a:solidFill>
                  <a:schemeClr val="tx1"/>
                </a:solidFill>
              </a:rPr>
              <a:t>Looking to migrate gaming services to the cloud</a:t>
            </a:r>
          </a:p>
          <a:p>
            <a:endParaRPr lang="en-US" sz="3600" dirty="0">
              <a:solidFill>
                <a:schemeClr val="tx1"/>
              </a:solidFill>
            </a:endParaRPr>
          </a:p>
          <a:p>
            <a:endParaRPr lang="en-US" sz="1800" dirty="0">
              <a:solidFill>
                <a:schemeClr val="tx1"/>
              </a:solidFill>
              <a:latin typeface="+mj-lt"/>
            </a:endParaRPr>
          </a:p>
        </p:txBody>
      </p:sp>
      <p:pic>
        <p:nvPicPr>
          <p:cNvPr id="10" name="Picture 9" descr="SQL Server to SQL Managed Instance migration">
            <a:extLst>
              <a:ext uri="{FF2B5EF4-FFF2-40B4-BE49-F238E27FC236}">
                <a16:creationId xmlns:a16="http://schemas.microsoft.com/office/drawing/2014/main" id="{B9400B2B-1072-474C-B57E-95B8C094D7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5634" y="1189176"/>
            <a:ext cx="2743438" cy="5060119"/>
          </a:xfrm>
          <a:prstGeom prst="rect">
            <a:avLst/>
          </a:prstGeom>
        </p:spPr>
      </p:pic>
    </p:spTree>
    <p:extLst>
      <p:ext uri="{BB962C8B-B14F-4D97-AF65-F5344CB8AC3E}">
        <p14:creationId xmlns:p14="http://schemas.microsoft.com/office/powerpoint/2010/main" val="28130921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Gaming Service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2285901"/>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618749"/>
            <a:ext cx="1921039" cy="194514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Gaming</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Service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VMs</a:t>
            </a:r>
          </a:p>
        </p:txBody>
      </p:sp>
      <p:pic>
        <p:nvPicPr>
          <p:cNvPr id="12" name="Picture 11" descr="SQL Server icon">
            <a:extLst>
              <a:ext uri="{FF2B5EF4-FFF2-40B4-BE49-F238E27FC236}">
                <a16:creationId xmlns:a16="http://schemas.microsoft.com/office/drawing/2014/main" id="{8A1DCEC3-B000-4E5D-ABF3-0F29EFFA4E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4" y="2285901"/>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601496"/>
            <a:ext cx="2397451" cy="13696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2008</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a:t>
            </a:r>
          </a:p>
        </p:txBody>
      </p:sp>
      <p:pic>
        <p:nvPicPr>
          <p:cNvPr id="5" name="Picture 4" descr="Data warehouse icon">
            <a:extLst>
              <a:ext uri="{FF2B5EF4-FFF2-40B4-BE49-F238E27FC236}">
                <a16:creationId xmlns:a16="http://schemas.microsoft.com/office/drawing/2014/main" id="{72B1E3D7-6D16-4116-888B-C20F2ADF0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2285901"/>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5" y="4618749"/>
            <a:ext cx="2590326" cy="13696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Warehouse</a:t>
            </a:r>
          </a:p>
        </p:txBody>
      </p:sp>
      <p:pic>
        <p:nvPicPr>
          <p:cNvPr id="9" name="Picture 8" descr="Reports icon">
            <a:extLst>
              <a:ext uri="{FF2B5EF4-FFF2-40B4-BE49-F238E27FC236}">
                <a16:creationId xmlns:a16="http://schemas.microsoft.com/office/drawing/2014/main" id="{2A4BF496-6470-42B7-9B16-9C332E52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2285901"/>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484683" y="4618749"/>
            <a:ext cx="1894238" cy="794064"/>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Reports</a:t>
            </a:r>
          </a:p>
        </p:txBody>
      </p:sp>
    </p:spTree>
    <p:extLst>
      <p:ext uri="{BB962C8B-B14F-4D97-AF65-F5344CB8AC3E}">
        <p14:creationId xmlns:p14="http://schemas.microsoft.com/office/powerpoint/2010/main" val="1225325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484413" cy="5379312"/>
          </a:xfrm>
        </p:spPr>
        <p:txBody>
          <a:bodyPr>
            <a:normAutofit fontScale="92500"/>
          </a:bodyPr>
          <a:lstStyle/>
          <a:p>
            <a:r>
              <a:rPr lang="en-US" sz="3600" dirty="0">
                <a:solidFill>
                  <a:schemeClr val="tx1"/>
                </a:solidFill>
              </a:rPr>
              <a:t>Looking for comparison of SQL database hosting options in Azure.</a:t>
            </a:r>
          </a:p>
          <a:p>
            <a:endParaRPr lang="en-US" sz="3600" dirty="0">
              <a:solidFill>
                <a:schemeClr val="tx1"/>
              </a:solidFill>
              <a:latin typeface="+mj-lt"/>
            </a:endParaRPr>
          </a:p>
          <a:p>
            <a:r>
              <a:rPr lang="en-US" sz="3600" dirty="0">
                <a:solidFill>
                  <a:schemeClr val="tx1"/>
                </a:solidFill>
              </a:rPr>
              <a:t>What tools can help a evaluate databases against target platforms and identify potential issues?</a:t>
            </a:r>
          </a:p>
          <a:p>
            <a:endParaRPr lang="en-US" sz="3600" dirty="0">
              <a:solidFill>
                <a:schemeClr val="tx1"/>
              </a:solidFill>
            </a:endParaRPr>
          </a:p>
          <a:p>
            <a:r>
              <a:rPr lang="en-US" sz="3600" dirty="0">
                <a:solidFill>
                  <a:schemeClr val="tx1"/>
                </a:solidFill>
              </a:rPr>
              <a:t>Can we have network isolation and secure channel access from on-premises?</a:t>
            </a:r>
          </a:p>
          <a:p>
            <a:endParaRPr lang="en-US" sz="3600" dirty="0">
              <a:solidFill>
                <a:schemeClr val="tx1"/>
              </a:solidFill>
            </a:endParaRPr>
          </a:p>
          <a:p>
            <a:r>
              <a:rPr lang="en-US" sz="3600" dirty="0">
                <a:solidFill>
                  <a:schemeClr val="tx1"/>
                </a:solidFill>
              </a:rPr>
              <a:t>Don’t want to be locked into a cloud vendor.</a:t>
            </a:r>
          </a:p>
          <a:p>
            <a:endParaRPr lang="en-US" sz="3600" dirty="0">
              <a:solidFill>
                <a:schemeClr val="tx1"/>
              </a:solidFill>
              <a:latin typeface="+mj-lt"/>
            </a:endParaRPr>
          </a:p>
          <a:p>
            <a:endParaRPr lang="en-US" sz="3600" dirty="0">
              <a:solidFill>
                <a:schemeClr val="tx1"/>
              </a:solidFill>
              <a:latin typeface="+mj-lt"/>
            </a:endParaRPr>
          </a:p>
          <a:p>
            <a:endParaRPr lang="en-US" sz="3600" dirty="0">
              <a:solidFill>
                <a:schemeClr val="tx1"/>
              </a:solidFill>
              <a:latin typeface="+mj-lt"/>
            </a:endParaRPr>
          </a:p>
        </p:txBody>
      </p:sp>
      <p:pic>
        <p:nvPicPr>
          <p:cNvPr id="4" name="Question" descr="Question mark icon">
            <a:extLst>
              <a:ext uri="{FF2B5EF4-FFF2-40B4-BE49-F238E27FC236}">
                <a16:creationId xmlns:a16="http://schemas.microsoft.com/office/drawing/2014/main" id="{F31A95FB-F999-4287-BD25-7D5D9C112754}"/>
              </a:ext>
            </a:extLst>
          </p:cNvPr>
          <p:cNvPicPr>
            <a:picLocks noChangeAspect="1"/>
          </p:cNvPicPr>
          <p:nvPr/>
        </p:nvPicPr>
        <p:blipFill>
          <a:blip r:embed="rId3"/>
          <a:stretch>
            <a:fillRect/>
          </a:stretch>
        </p:blipFill>
        <p:spPr>
          <a:xfrm>
            <a:off x="9753652" y="791480"/>
            <a:ext cx="2171428" cy="2171428"/>
          </a:xfrm>
          <a:prstGeom prst="rect">
            <a:avLst/>
          </a:prstGeom>
        </p:spPr>
      </p:pic>
    </p:spTree>
    <p:extLst>
      <p:ext uri="{BB962C8B-B14F-4D97-AF65-F5344CB8AC3E}">
        <p14:creationId xmlns:p14="http://schemas.microsoft.com/office/powerpoint/2010/main" val="1300614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9237899" cy="5379312"/>
          </a:xfrm>
        </p:spPr>
        <p:txBody>
          <a:bodyPr>
            <a:normAutofit lnSpcReduction="10000"/>
          </a:bodyPr>
          <a:lstStyle/>
          <a:p>
            <a:r>
              <a:rPr lang="en-US" sz="3600" dirty="0">
                <a:solidFill>
                  <a:schemeClr val="tx1"/>
                </a:solidFill>
              </a:rPr>
              <a:t>Azure Hybrid Benefit</a:t>
            </a:r>
          </a:p>
          <a:p>
            <a:endParaRPr lang="en-US" sz="3600" dirty="0">
              <a:solidFill>
                <a:schemeClr val="tx1"/>
              </a:solidFill>
            </a:endParaRPr>
          </a:p>
          <a:p>
            <a:r>
              <a:rPr lang="en-US" sz="3600" dirty="0">
                <a:solidFill>
                  <a:schemeClr val="tx1"/>
                </a:solidFill>
              </a:rPr>
              <a:t>Prepay for reserved capacity</a:t>
            </a:r>
          </a:p>
          <a:p>
            <a:endParaRPr lang="en-US" sz="3600" dirty="0">
              <a:solidFill>
                <a:schemeClr val="tx1"/>
              </a:solidFill>
            </a:endParaRPr>
          </a:p>
          <a:p>
            <a:r>
              <a:rPr lang="en-US" sz="3600" dirty="0">
                <a:solidFill>
                  <a:schemeClr val="tx1"/>
                </a:solidFill>
              </a:rPr>
              <a:t>Azure Database Migration Service</a:t>
            </a:r>
          </a:p>
          <a:p>
            <a:endParaRPr lang="en-US" sz="3600" dirty="0">
              <a:solidFill>
                <a:schemeClr val="tx1"/>
              </a:solidFill>
            </a:endParaRPr>
          </a:p>
          <a:p>
            <a:r>
              <a:rPr lang="en-US" sz="3600" dirty="0">
                <a:solidFill>
                  <a:schemeClr val="tx1"/>
                </a:solidFill>
              </a:rPr>
              <a:t>Azure Site Recovery</a:t>
            </a:r>
          </a:p>
          <a:p>
            <a:endParaRPr lang="en-US" sz="3600" dirty="0">
              <a:solidFill>
                <a:schemeClr val="tx1"/>
              </a:solidFill>
            </a:endParaRPr>
          </a:p>
          <a:p>
            <a:r>
              <a:rPr lang="en-US" sz="3600" dirty="0">
                <a:solidFill>
                  <a:schemeClr val="tx1"/>
                </a:solidFill>
              </a:rPr>
              <a:t>Partner engagement</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pic>
        <p:nvPicPr>
          <p:cNvPr id="5" name="Picture 4" descr="Cost savings icon">
            <a:extLst>
              <a:ext uri="{FF2B5EF4-FFF2-40B4-BE49-F238E27FC236}">
                <a16:creationId xmlns:a16="http://schemas.microsoft.com/office/drawing/2014/main" id="{E0B116DC-C622-49C2-9C0C-0F65DCA87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7039" y="1142802"/>
            <a:ext cx="2286198" cy="2286198"/>
          </a:xfrm>
          <a:prstGeom prst="rect">
            <a:avLst/>
          </a:prstGeom>
        </p:spPr>
      </p:pic>
      <p:pic>
        <p:nvPicPr>
          <p:cNvPr id="7" name="Picture 6" descr="Stopwatch icon">
            <a:extLst>
              <a:ext uri="{FF2B5EF4-FFF2-40B4-BE49-F238E27FC236}">
                <a16:creationId xmlns:a16="http://schemas.microsoft.com/office/drawing/2014/main" id="{1E223EE8-6F5B-4389-AFD4-3B806BB874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7039" y="3878733"/>
            <a:ext cx="2286198" cy="2286198"/>
          </a:xfrm>
          <a:prstGeom prst="rect">
            <a:avLst/>
          </a:prstGeom>
        </p:spPr>
      </p:pic>
    </p:spTree>
    <p:extLst>
      <p:ext uri="{BB962C8B-B14F-4D97-AF65-F5344CB8AC3E}">
        <p14:creationId xmlns:p14="http://schemas.microsoft.com/office/powerpoint/2010/main" val="1122520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US" sz="4900" dirty="0" err="1">
                <a:solidFill>
                  <a:schemeClr val="tx1"/>
                </a:solidFill>
                <a:cs typeface="Segoe UI" panose="020B0502040204020203" pitchFamily="34" charset="0"/>
              </a:rPr>
              <a:t>PoC</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7" name="Picture 6" descr="IaaS VM icon">
            <a:extLst>
              <a:ext uri="{FF2B5EF4-FFF2-40B4-BE49-F238E27FC236}">
                <a16:creationId xmlns:a16="http://schemas.microsoft.com/office/drawing/2014/main" id="{531D6FD2-B3DF-4456-B3D8-D5BA625FD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099" y="1869212"/>
            <a:ext cx="2286198" cy="2286198"/>
          </a:xfrm>
          <a:prstGeom prst="rect">
            <a:avLst/>
          </a:prstGeom>
        </p:spPr>
      </p:pic>
      <p:sp>
        <p:nvSpPr>
          <p:cNvPr id="13" name="TextBox 12">
            <a:extLst>
              <a:ext uri="{FF2B5EF4-FFF2-40B4-BE49-F238E27FC236}">
                <a16:creationId xmlns:a16="http://schemas.microsoft.com/office/drawing/2014/main" id="{0BD5DCB1-D2F9-49C2-AB7D-3403BAC8B14E}"/>
              </a:ext>
            </a:extLst>
          </p:cNvPr>
          <p:cNvSpPr txBox="1"/>
          <p:nvPr/>
        </p:nvSpPr>
        <p:spPr>
          <a:xfrm>
            <a:off x="799678" y="4202060"/>
            <a:ext cx="1921039" cy="194514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Gaming</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Service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VMs</a:t>
            </a:r>
          </a:p>
        </p:txBody>
      </p:sp>
      <p:pic>
        <p:nvPicPr>
          <p:cNvPr id="10" name="Picture 9" descr="SQL MI icon">
            <a:extLst>
              <a:ext uri="{FF2B5EF4-FFF2-40B4-BE49-F238E27FC236}">
                <a16:creationId xmlns:a16="http://schemas.microsoft.com/office/drawing/2014/main" id="{54A73130-C707-4669-B5FA-C5A63BDACF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33" y="1869212"/>
            <a:ext cx="2286198" cy="2286198"/>
          </a:xfrm>
          <a:prstGeom prst="rect">
            <a:avLst/>
          </a:prstGeom>
        </p:spPr>
      </p:pic>
      <p:sp>
        <p:nvSpPr>
          <p:cNvPr id="16" name="TextBox 15">
            <a:extLst>
              <a:ext uri="{FF2B5EF4-FFF2-40B4-BE49-F238E27FC236}">
                <a16:creationId xmlns:a16="http://schemas.microsoft.com/office/drawing/2014/main" id="{BEE8C558-BC8C-4165-8B38-C3AFE729F1F0}"/>
              </a:ext>
            </a:extLst>
          </p:cNvPr>
          <p:cNvSpPr txBox="1"/>
          <p:nvPr/>
        </p:nvSpPr>
        <p:spPr>
          <a:xfrm>
            <a:off x="3452007" y="4202060"/>
            <a:ext cx="2397451" cy="13696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MI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Databases</a:t>
            </a:r>
          </a:p>
        </p:txBody>
      </p:sp>
      <p:pic>
        <p:nvPicPr>
          <p:cNvPr id="12" name="Picture 11" descr="SQL DB icon">
            <a:extLst>
              <a:ext uri="{FF2B5EF4-FFF2-40B4-BE49-F238E27FC236}">
                <a16:creationId xmlns:a16="http://schemas.microsoft.com/office/drawing/2014/main" id="{8A1DCEC3-B000-4E5D-ABF3-0F29EFFA4E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8169" y="1869212"/>
            <a:ext cx="2286198" cy="2286198"/>
          </a:xfrm>
          <a:prstGeom prst="rect">
            <a:avLst/>
          </a:prstGeom>
        </p:spPr>
      </p:pic>
      <p:sp>
        <p:nvSpPr>
          <p:cNvPr id="15" name="TextBox 14">
            <a:extLst>
              <a:ext uri="{FF2B5EF4-FFF2-40B4-BE49-F238E27FC236}">
                <a16:creationId xmlns:a16="http://schemas.microsoft.com/office/drawing/2014/main" id="{8FAB247A-CB8A-47E7-8293-6BCA21E20A3F}"/>
              </a:ext>
            </a:extLst>
          </p:cNvPr>
          <p:cNvSpPr txBox="1"/>
          <p:nvPr/>
        </p:nvSpPr>
        <p:spPr>
          <a:xfrm>
            <a:off x="6246106" y="4202060"/>
            <a:ext cx="2590324" cy="2520690"/>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SQL DB</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Hyperscale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Data</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Warehouse</a:t>
            </a:r>
          </a:p>
        </p:txBody>
      </p:sp>
      <p:pic>
        <p:nvPicPr>
          <p:cNvPr id="6" name="Picture 5" descr="Power BI icon">
            <a:extLst>
              <a:ext uri="{FF2B5EF4-FFF2-40B4-BE49-F238E27FC236}">
                <a16:creationId xmlns:a16="http://schemas.microsoft.com/office/drawing/2014/main" id="{6BC3C5D1-1DD6-4A08-8E20-3BD35B40F5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8703" y="1869212"/>
            <a:ext cx="2286198" cy="2286198"/>
          </a:xfrm>
          <a:prstGeom prst="rect">
            <a:avLst/>
          </a:prstGeom>
        </p:spPr>
      </p:pic>
      <p:sp>
        <p:nvSpPr>
          <p:cNvPr id="14" name="TextBox 13">
            <a:extLst>
              <a:ext uri="{FF2B5EF4-FFF2-40B4-BE49-F238E27FC236}">
                <a16:creationId xmlns:a16="http://schemas.microsoft.com/office/drawing/2014/main" id="{8173B582-3E37-408B-B5C8-88AFCECED0D9}"/>
              </a:ext>
            </a:extLst>
          </p:cNvPr>
          <p:cNvSpPr txBox="1"/>
          <p:nvPr/>
        </p:nvSpPr>
        <p:spPr>
          <a:xfrm>
            <a:off x="9388795" y="4202060"/>
            <a:ext cx="2086019" cy="1369606"/>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Power BI</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Reports</a:t>
            </a:r>
          </a:p>
        </p:txBody>
      </p:sp>
    </p:spTree>
    <p:extLst>
      <p:ext uri="{BB962C8B-B14F-4D97-AF65-F5344CB8AC3E}">
        <p14:creationId xmlns:p14="http://schemas.microsoft.com/office/powerpoint/2010/main" val="655111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 – IaaS vs PaaS</a:t>
            </a: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2A1F9B83-9D9D-4740-B1D2-D31EAF828DF5}"/>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Cost</a:t>
            </a:r>
          </a:p>
          <a:p>
            <a:endParaRPr lang="en-US" sz="3600" dirty="0">
              <a:solidFill>
                <a:schemeClr val="tx1"/>
              </a:solidFill>
            </a:endParaRPr>
          </a:p>
          <a:p>
            <a:r>
              <a:rPr lang="en-US" sz="3600" dirty="0">
                <a:solidFill>
                  <a:schemeClr val="tx1"/>
                </a:solidFill>
              </a:rPr>
              <a:t>Administration</a:t>
            </a:r>
          </a:p>
          <a:p>
            <a:endParaRPr lang="en-US" sz="3600" dirty="0">
              <a:solidFill>
                <a:schemeClr val="tx1"/>
              </a:solidFill>
            </a:endParaRPr>
          </a:p>
          <a:p>
            <a:r>
              <a:rPr lang="en-US" sz="3600" dirty="0">
                <a:solidFill>
                  <a:schemeClr val="tx1"/>
                </a:solidFill>
              </a:rPr>
              <a:t>SLAs</a:t>
            </a:r>
          </a:p>
          <a:p>
            <a:endParaRPr lang="en-US" sz="3600" dirty="0">
              <a:solidFill>
                <a:schemeClr val="tx1"/>
              </a:solidFill>
            </a:endParaRPr>
          </a:p>
          <a:p>
            <a:r>
              <a:rPr lang="en-US" sz="3600" dirty="0">
                <a:solidFill>
                  <a:schemeClr val="tx1"/>
                </a:solidFill>
              </a:rPr>
              <a:t>Time to move</a:t>
            </a:r>
            <a:endParaRPr lang="en-US" sz="1800" dirty="0">
              <a:solidFill>
                <a:schemeClr val="tx1"/>
              </a:solidFill>
            </a:endParaRPr>
          </a:p>
        </p:txBody>
      </p:sp>
    </p:spTree>
    <p:extLst>
      <p:ext uri="{BB962C8B-B14F-4D97-AF65-F5344CB8AC3E}">
        <p14:creationId xmlns:p14="http://schemas.microsoft.com/office/powerpoint/2010/main" val="3439686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4466351"/>
          </a:xfrm>
        </p:spPr>
        <p:txBody>
          <a:bodyPr/>
          <a:lstStyle/>
          <a:p>
            <a:pPr marL="0" indent="0">
              <a:buNone/>
            </a:pPr>
            <a:r>
              <a:rPr lang="en-US" dirty="0"/>
              <a:t>Azure SQL Database Managed Instance</a:t>
            </a:r>
          </a:p>
          <a:p>
            <a:r>
              <a:rPr lang="en-US" sz="2000" dirty="0">
                <a:latin typeface="+mn-lt"/>
              </a:rPr>
              <a:t>Platform-as-a-Service (PaaS)</a:t>
            </a:r>
          </a:p>
          <a:p>
            <a:endParaRPr lang="en-US" sz="2000" dirty="0">
              <a:latin typeface="+mn-lt"/>
            </a:endParaRPr>
          </a:p>
          <a:p>
            <a:r>
              <a:rPr lang="en-US" sz="2000" dirty="0">
                <a:latin typeface="+mn-lt"/>
              </a:rPr>
              <a:t>Supports database migration from on-premises with minimal to no database changes</a:t>
            </a:r>
          </a:p>
          <a:p>
            <a:endParaRPr lang="en-US" sz="2000" dirty="0">
              <a:latin typeface="+mn-lt"/>
            </a:endParaRPr>
          </a:p>
          <a:p>
            <a:r>
              <a:rPr lang="en-US" sz="2000" dirty="0">
                <a:latin typeface="+mn-lt"/>
              </a:rPr>
              <a:t>Provides all of the PaaS benefits of Azure SQL Database but adds capabilities that were previously only available in SQL VMs</a:t>
            </a:r>
          </a:p>
          <a:p>
            <a:endParaRPr lang="en-US" sz="2000" dirty="0">
              <a:latin typeface="+mn-lt"/>
            </a:endParaRP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36023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Data migration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554094"/>
            <a:ext cx="11810431" cy="3749812"/>
          </a:xfrm>
          <a:prstGeom prst="rect">
            <a:avLst/>
          </a:prstGeom>
        </p:spPr>
      </p:pic>
    </p:spTree>
    <p:extLst>
      <p:ext uri="{BB962C8B-B14F-4D97-AF65-F5344CB8AC3E}">
        <p14:creationId xmlns:p14="http://schemas.microsoft.com/office/powerpoint/2010/main" val="3471092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05368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2782493"/>
          </a:xfrm>
        </p:spPr>
        <p:txBody>
          <a:bodyPr/>
          <a:lstStyle/>
          <a:p>
            <a:r>
              <a:rPr lang="en-US" dirty="0"/>
              <a:t>Read Scale-out</a:t>
            </a:r>
          </a:p>
          <a:p>
            <a:pPr lvl="1"/>
            <a:endParaRPr lang="en-US" dirty="0"/>
          </a:p>
          <a:p>
            <a:r>
              <a:rPr lang="en-US" dirty="0"/>
              <a:t>Read-only replica</a:t>
            </a:r>
          </a:p>
          <a:p>
            <a:endParaRPr lang="en-US" dirty="0"/>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136429922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392945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Azure Site Recovery to migrate VMs</a:t>
            </a:r>
          </a:p>
          <a:p>
            <a:endParaRPr lang="en-US" sz="3600" dirty="0">
              <a:solidFill>
                <a:schemeClr val="tx1"/>
              </a:solidFill>
            </a:endParaRPr>
          </a:p>
          <a:p>
            <a:r>
              <a:rPr lang="en-US" sz="3600" dirty="0">
                <a:solidFill>
                  <a:schemeClr val="tx1"/>
                </a:solidFill>
              </a:rPr>
              <a:t>Multi-region deployments to address latency</a:t>
            </a:r>
          </a:p>
          <a:p>
            <a:endParaRPr lang="en-US" sz="3600" dirty="0">
              <a:solidFill>
                <a:schemeClr val="tx1"/>
              </a:solidFill>
            </a:endParaRPr>
          </a:p>
          <a:p>
            <a:r>
              <a:rPr lang="en-US" sz="3600" dirty="0">
                <a:solidFill>
                  <a:schemeClr val="tx1"/>
                </a:solidFill>
              </a:rPr>
              <a:t>VM scale sets for scalability of VMs</a:t>
            </a:r>
          </a:p>
          <a:p>
            <a:endParaRPr lang="en-US" sz="3600" dirty="0">
              <a:solidFill>
                <a:schemeClr val="tx1"/>
              </a:solidFill>
            </a:endParaRPr>
          </a:p>
          <a:p>
            <a:r>
              <a:rPr lang="en-US" sz="3600" dirty="0">
                <a:solidFill>
                  <a:schemeClr val="tx1"/>
                </a:solidFill>
              </a:rPr>
              <a:t>Availability Zones for high-availability</a:t>
            </a:r>
            <a:endParaRPr lang="en-US" sz="1800" dirty="0">
              <a:solidFill>
                <a:schemeClr val="tx1"/>
              </a:solidFill>
            </a:endParaRPr>
          </a:p>
        </p:txBody>
      </p:sp>
    </p:spTree>
    <p:extLst>
      <p:ext uri="{BB962C8B-B14F-4D97-AF65-F5344CB8AC3E}">
        <p14:creationId xmlns:p14="http://schemas.microsoft.com/office/powerpoint/2010/main" val="255681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Regional outages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189177"/>
            <a:ext cx="9237899" cy="5379312"/>
          </a:xfrm>
        </p:spPr>
        <p:txBody>
          <a:bodyPr>
            <a:normAutofit/>
          </a:bodyPr>
          <a:lstStyle/>
          <a:p>
            <a:r>
              <a:rPr lang="en-US" sz="3600" dirty="0">
                <a:solidFill>
                  <a:schemeClr val="tx1"/>
                </a:solidFill>
              </a:rPr>
              <a:t>Availability Zones for VMs</a:t>
            </a:r>
          </a:p>
          <a:p>
            <a:endParaRPr lang="en-US" sz="3600" dirty="0">
              <a:solidFill>
                <a:schemeClr val="tx1"/>
              </a:solidFill>
            </a:endParaRPr>
          </a:p>
          <a:p>
            <a:r>
              <a:rPr lang="en-US" sz="3600" dirty="0">
                <a:solidFill>
                  <a:schemeClr val="tx1"/>
                </a:solidFill>
              </a:rPr>
              <a:t>Auto-failover groups in SQL MI (</a:t>
            </a:r>
            <a:r>
              <a:rPr lang="en-US" sz="3600" i="1" dirty="0">
                <a:solidFill>
                  <a:schemeClr val="tx1"/>
                </a:solidFill>
              </a:rPr>
              <a:t>in public preview</a:t>
            </a:r>
            <a:r>
              <a:rPr lang="en-US" sz="3600" dirty="0">
                <a:solidFill>
                  <a:schemeClr val="tx1"/>
                </a:solidFill>
              </a:rPr>
              <a:t>)</a:t>
            </a:r>
          </a:p>
          <a:p>
            <a:endParaRPr lang="en-US" sz="3600" dirty="0">
              <a:solidFill>
                <a:schemeClr val="tx1"/>
              </a:solidFill>
            </a:endParaRPr>
          </a:p>
          <a:p>
            <a:r>
              <a:rPr lang="en-US" sz="3600" dirty="0">
                <a:solidFill>
                  <a:schemeClr val="tx1"/>
                </a:solidFill>
              </a:rPr>
              <a:t>Geo-restore and geo-replication for DW</a:t>
            </a:r>
            <a:endParaRPr lang="en-US" sz="1800" dirty="0">
              <a:solidFill>
                <a:schemeClr val="tx1"/>
              </a:solidFill>
            </a:endParaRPr>
          </a:p>
        </p:txBody>
      </p:sp>
    </p:spTree>
    <p:extLst>
      <p:ext uri="{BB962C8B-B14F-4D97-AF65-F5344CB8AC3E}">
        <p14:creationId xmlns:p14="http://schemas.microsoft.com/office/powerpoint/2010/main" val="3286950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p:spPr>
      </p:pic>
    </p:spTree>
    <p:extLst>
      <p:ext uri="{BB962C8B-B14F-4D97-AF65-F5344CB8AC3E}">
        <p14:creationId xmlns:p14="http://schemas.microsoft.com/office/powerpoint/2010/main" val="423380296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40693850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8415271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4609</Words>
  <Application>Microsoft Office PowerPoint</Application>
  <PresentationFormat>Widescreen</PresentationFormat>
  <Paragraphs>783</Paragraphs>
  <Slides>57</Slides>
  <Notes>49</Notes>
  <HiddenSlides>6</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57</vt:i4>
      </vt:variant>
    </vt:vector>
  </HeadingPairs>
  <TitlesOfParts>
    <vt:vector size="75"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Fundamentals</vt:lpstr>
      <vt:lpstr>Azure SQL Database — Everything built-in</vt:lpstr>
      <vt:lpstr>Azure SQL Database — Everything built-in</vt:lpstr>
      <vt:lpstr>SQL Server 2019 comparison to Azure SQL</vt:lpstr>
      <vt:lpstr>Networking Fundamentals</vt:lpstr>
      <vt:lpstr>Networking 101: Azure Virtual Networks</vt:lpstr>
      <vt:lpstr> </vt:lpstr>
      <vt:lpstr>Network isolation</vt:lpstr>
      <vt:lpstr> </vt:lpstr>
      <vt:lpstr>Migrating to Azure SQL</vt:lpstr>
      <vt:lpstr>Data migration Process </vt:lpstr>
      <vt:lpstr>Upgrade &amp; migration tools</vt:lpstr>
      <vt:lpstr>Azure Migrate</vt:lpstr>
      <vt:lpstr>PowerPoint Presentation</vt:lpstr>
      <vt:lpstr>Preferred migration solution</vt:lpstr>
      <vt:lpstr>Preferred solution – Gaming services </vt:lpstr>
      <vt:lpstr>PoC – Gaming services </vt:lpstr>
      <vt:lpstr>Demo:  Database Discovery and Assessment</vt:lpstr>
      <vt:lpstr>What you will learn in this workshop</vt:lpstr>
      <vt:lpstr>Learn more </vt:lpstr>
      <vt:lpstr>Customer situation </vt:lpstr>
      <vt:lpstr>Preferred solution – Gaming services </vt:lpstr>
      <vt:lpstr>Preferred solution – Regional outages </vt:lpstr>
      <vt:lpstr>Network isolation</vt:lpstr>
      <vt:lpstr>Cloud vendor lock-in</vt:lpstr>
      <vt:lpstr>Preferred solution – Database security</vt:lpstr>
      <vt:lpstr>Customer situation </vt:lpstr>
      <vt:lpstr>Customer situation </vt:lpstr>
      <vt:lpstr>Customer objections </vt:lpstr>
      <vt:lpstr>Preferred solution</vt:lpstr>
      <vt:lpstr>Preferred solution - PoC </vt:lpstr>
      <vt:lpstr>Preferred solution – IaaS vs PaaS</vt:lpstr>
      <vt:lpstr>Preferred solution – Recommended database</vt:lpstr>
      <vt:lpstr>Preferred solution – Data migration </vt:lpstr>
      <vt:lpstr>Preferred solution – Database security</vt:lpstr>
      <vt:lpstr>Preferred solution – Read-only reporting</vt:lpstr>
      <vt:lpstr>Preferred solution – Gaming services </vt:lpstr>
      <vt:lpstr>Preferred solution – Gaming services </vt:lpstr>
      <vt:lpstr>Preferred solution – Regional outages </vt:lpstr>
      <vt:lpstr>Upgrade &amp; migration tools</vt:lpstr>
      <vt:lpstr>Network isolation</vt:lpstr>
      <vt:lpstr>Cloud vendor lock-in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16</cp:revision>
  <dcterms:created xsi:type="dcterms:W3CDTF">2019-08-14T16:47:37Z</dcterms:created>
  <dcterms:modified xsi:type="dcterms:W3CDTF">2019-08-14T21:30:30Z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